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handoutMasterIdLst>
    <p:handoutMasterId r:id="rId44"/>
  </p:handoutMasterIdLst>
  <p:sldIdLst>
    <p:sldId id="279" r:id="rId2"/>
    <p:sldId id="327" r:id="rId3"/>
    <p:sldId id="376" r:id="rId4"/>
    <p:sldId id="258" r:id="rId5"/>
    <p:sldId id="257" r:id="rId6"/>
    <p:sldId id="380" r:id="rId7"/>
    <p:sldId id="403" r:id="rId8"/>
    <p:sldId id="402" r:id="rId9"/>
    <p:sldId id="404" r:id="rId10"/>
    <p:sldId id="401" r:id="rId11"/>
    <p:sldId id="405" r:id="rId12"/>
    <p:sldId id="416" r:id="rId13"/>
    <p:sldId id="417" r:id="rId14"/>
    <p:sldId id="390" r:id="rId15"/>
    <p:sldId id="418" r:id="rId16"/>
    <p:sldId id="419" r:id="rId17"/>
    <p:sldId id="422" r:id="rId18"/>
    <p:sldId id="420" r:id="rId19"/>
    <p:sldId id="387" r:id="rId20"/>
    <p:sldId id="424" r:id="rId21"/>
    <p:sldId id="391" r:id="rId22"/>
    <p:sldId id="395" r:id="rId23"/>
    <p:sldId id="394" r:id="rId24"/>
    <p:sldId id="396" r:id="rId25"/>
    <p:sldId id="397" r:id="rId26"/>
    <p:sldId id="398" r:id="rId27"/>
    <p:sldId id="399" r:id="rId28"/>
    <p:sldId id="381" r:id="rId29"/>
    <p:sldId id="406" r:id="rId30"/>
    <p:sldId id="407" r:id="rId31"/>
    <p:sldId id="421" r:id="rId32"/>
    <p:sldId id="408" r:id="rId33"/>
    <p:sldId id="409" r:id="rId34"/>
    <p:sldId id="410" r:id="rId35"/>
    <p:sldId id="411" r:id="rId36"/>
    <p:sldId id="412" r:id="rId37"/>
    <p:sldId id="413" r:id="rId38"/>
    <p:sldId id="414" r:id="rId39"/>
    <p:sldId id="415" r:id="rId40"/>
    <p:sldId id="330" r:id="rId41"/>
    <p:sldId id="365" r:id="rId4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464645"/>
    <a:srgbClr val="616161"/>
    <a:srgbClr val="212830"/>
    <a:srgbClr val="FDB71A"/>
    <a:srgbClr val="9ED9DC"/>
    <a:srgbClr val="F1FDFF"/>
    <a:srgbClr val="EDDCC4"/>
    <a:srgbClr val="D11947"/>
    <a:srgbClr val="323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07"/>
    <p:restoredTop sz="96739"/>
  </p:normalViewPr>
  <p:slideViewPr>
    <p:cSldViewPr snapToGrid="0" showGuides="1">
      <p:cViewPr>
        <p:scale>
          <a:sx n="100" d="100"/>
          <a:sy n="100" d="100"/>
        </p:scale>
        <p:origin x="448" y="144"/>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11/19/24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27AB-30F6-34AE-9F7A-3CE2218C8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03AA6-6CC0-13D9-0471-D47FEEEEB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C17CF-743A-96A5-F26B-906E62A58F3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D5E709D-FDD2-A172-87F8-03489D0596FA}"/>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DA785739-F15D-E56D-B5D2-B375192BA37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D1C6221-2832-D860-612A-B5CA157F1D5D}"/>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364465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6D5C-E578-F7C3-F2BB-BA2E2FBDB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5A23D-D1DC-618D-1C0A-DF442F439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06B60-DB5E-E41A-6964-1D2345EE648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76AB2C9-136D-1875-8DB5-940C587E9A9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2F507B00-5EEE-2974-2B75-1EEF5765D5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E3BD05-A48E-769D-1EE3-70C4D4892EA5}"/>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78064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C94D-3F39-692C-DC28-5DC5EFAD6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772DC-0370-DDD8-20ED-CD6A7F8E2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5A8AD-D2B6-C690-760F-14C182079D2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1115E8E-4D6E-351D-1DB0-748E098C9D73}"/>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93212491-F96D-B001-CDDC-9F4EFB25E2A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977E0870-14BF-C6F9-466C-7BD51E631158}"/>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256876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9C95F-3A7D-DBE0-AC2C-C5BD03443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C0F52-4373-86FB-F861-C09704CFA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94027-EB87-A8B2-EC63-0431228D1BFD}"/>
              </a:ext>
            </a:extLst>
          </p:cNvPr>
          <p:cNvSpPr>
            <a:spLocks noGrp="1"/>
          </p:cNvSpPr>
          <p:nvPr>
            <p:ph type="body" idx="1"/>
          </p:nvPr>
        </p:nvSpPr>
        <p:spPr/>
        <p:txBody>
          <a:bodyPr/>
          <a:lstStyle/>
          <a:p>
            <a:r>
              <a:rPr lang="en-US" dirty="0"/>
              <a:t>In order to read the </a:t>
            </a:r>
            <a:r>
              <a:rPr lang="en-US" dirty="0" err="1"/>
              <a:t>clustertree</a:t>
            </a:r>
            <a:r>
              <a:rPr lang="en-US" dirty="0"/>
              <a:t> and decide properly on the resolution, I would consider tissue type, total number of cells in the dataset and expected known cell types in there (i.e., tissue ecosystem). That would help to determine the correct number of clusters in a biologically meaningful way, considering known cell types and avoiding splitting clusters into unstable, small ones. That can also help to explore smaller clusters that might contain unknown or disease/patient-specific clusters that are still worth considering and investigating from the research/clinical perspective. </a:t>
            </a:r>
          </a:p>
        </p:txBody>
      </p:sp>
      <p:sp>
        <p:nvSpPr>
          <p:cNvPr id="4" name="Date Placeholder 3">
            <a:extLst>
              <a:ext uri="{FF2B5EF4-FFF2-40B4-BE49-F238E27FC236}">
                <a16:creationId xmlns:a16="http://schemas.microsoft.com/office/drawing/2014/main" id="{A93F3B8F-F3F3-5E06-BF7D-F67827CCFBC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F3517363-CB7A-E5F0-9C4E-97A0491F98B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5A54216-CB66-A5C9-CA65-6AADE27FE357}"/>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99111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1226-A221-40C4-CCE3-89D5DA447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CA293-A7D8-170F-2BDC-67E8B9CE8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FAEA4-FB0B-90E5-449C-EF962FDD69C6}"/>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50BC068A-9A65-BFDD-B45E-135148D78682}"/>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1249DFB4-671E-24F9-9A89-4C9DED4282C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D1D5B4-87E0-EB4F-AB12-F41BD7A2A34A}"/>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85066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023B2-0304-B4E2-BC49-60740B827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4C06A-054F-D1A7-54FA-2C9CF4EA0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3A18F-BD18-EE9C-5CAC-78D739F50DAD}"/>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D00112F7-A61F-7841-8233-C3D9C05353D0}"/>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DCDDE238-B2F9-64E1-FDF5-607BAC152D1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F4DD162-CB05-C32B-6E60-667B37C6C5F9}"/>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911113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CD0C9-83EA-81EB-B484-A22542C95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E15B6-E79D-4843-600B-2A37E29BB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04977-E569-F89E-8D0D-AED331B44AF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AF1E37D-65DD-C671-46A7-3175932B626E}"/>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D8AAE8C4-6A52-4B19-6090-AD13AE10BAE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BBD9EC-9BE1-24FA-08E3-B973D269F94E}"/>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243615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966058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104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1893713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16017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966327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849558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921357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806310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205146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11/19/24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32024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image" Target="../media/image30.png"/><Relationship Id="rId4" Type="http://schemas.openxmlformats.org/officeDocument/2006/relationships/hyperlink" Target="https://github.com/stjude-dnb-binfcore/sc-rna-seq-sna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34.emf"/><Relationship Id="rId5" Type="http://schemas.openxmlformats.org/officeDocument/2006/relationships/image" Target="../media/image30.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1E52A05B-D5F2-677B-F0D6-E529D1D0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89EB370B-D523-7F48-D6B6-D3964ABECF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078E523F-FDB5-A8FA-0C01-3AA4540171C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86370C-8D92-4565-AADD-59ED688CA451}"/>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CFCB11-6DFF-2CD0-5FA2-B7DF2D7F2983}"/>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607430-EFC6-475D-99AC-4CBBDEE43ACC}"/>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4F059EE9-D37E-0E54-9012-37B544E11774}"/>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E876DC9F-4E85-8186-8449-9B90C4C50F82}"/>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1D5942-D61F-CFA6-F630-A003DA7F61B1}"/>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61A7035-1CEF-B508-AF45-CE6269C2D608}"/>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88ED9E-95DF-FEA7-262D-FC72B44AACE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9F20EFE-1BB9-0E7A-F54D-FEC1F0B1CB5B}"/>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AF292B93-57A6-1379-4DAE-2FC4B8FF2D3E}"/>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7F563DA0-71A4-C4A7-8F7F-DE7509718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28525A-4A4D-FD66-032F-E32922C82017}"/>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125047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12</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Tree>
    <p:extLst>
      <p:ext uri="{BB962C8B-B14F-4D97-AF65-F5344CB8AC3E}">
        <p14:creationId xmlns:p14="http://schemas.microsoft.com/office/powerpoint/2010/main" val="2674240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15" name="Picture 14">
            <a:extLst>
              <a:ext uri="{FF2B5EF4-FFF2-40B4-BE49-F238E27FC236}">
                <a16:creationId xmlns:a16="http://schemas.microsoft.com/office/drawing/2014/main" id="{256ECA3A-E879-59F1-331A-384B31EA7DE4}"/>
              </a:ext>
            </a:extLst>
          </p:cNvPr>
          <p:cNvPicPr>
            <a:picLocks noChangeAspect="1"/>
          </p:cNvPicPr>
          <p:nvPr/>
        </p:nvPicPr>
        <p:blipFill>
          <a:blip r:embed="rId4"/>
          <a:srcRect l="3394" r="9112"/>
          <a:stretch/>
        </p:blipFill>
        <p:spPr>
          <a:xfrm>
            <a:off x="8709461" y="1959202"/>
            <a:ext cx="9077181" cy="7691604"/>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86205" y="4978095"/>
            <a:ext cx="1263067" cy="19620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8E78A4-76A8-7CE0-D0CB-B4A0C6956343}"/>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F8CD78-3861-6D30-BE3A-22AAE77B8EFF}"/>
              </a:ext>
            </a:extLst>
          </p:cNvPr>
          <p:cNvPicPr>
            <a:picLocks noChangeAspect="1"/>
          </p:cNvPicPr>
          <p:nvPr/>
        </p:nvPicPr>
        <p:blipFill>
          <a:blip r:embed="rId6"/>
          <a:srcRect l="23751" r="1682" b="4691"/>
          <a:stretch/>
        </p:blipFill>
        <p:spPr>
          <a:xfrm>
            <a:off x="7915244" y="2067339"/>
            <a:ext cx="10362292" cy="7583467"/>
          </a:xfrm>
          <a:prstGeom prst="rect">
            <a:avLst/>
          </a:prstGeom>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144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18</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 program&#10;&#10;Description automatically generated">
            <a:extLst>
              <a:ext uri="{FF2B5EF4-FFF2-40B4-BE49-F238E27FC236}">
                <a16:creationId xmlns:a16="http://schemas.microsoft.com/office/drawing/2014/main" id="{00D054F0-2BE2-9FDD-18D1-9FD91E737CC3}"/>
              </a:ext>
            </a:extLst>
          </p:cNvPr>
          <p:cNvPicPr>
            <a:picLocks noChangeAspect="1"/>
          </p:cNvPicPr>
          <p:nvPr/>
        </p:nvPicPr>
        <p:blipFill>
          <a:blip r:embed="rId4"/>
          <a:stretch>
            <a:fillRect/>
          </a:stretch>
        </p:blipFill>
        <p:spPr>
          <a:xfrm>
            <a:off x="3354453" y="2435050"/>
            <a:ext cx="11579093" cy="7166150"/>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2F36E9-A6FE-631B-0DBC-F84C42F36BE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71CBD45-A255-0F59-BEE7-8EC60A82D260}"/>
              </a:ext>
            </a:extLst>
          </p:cNvPr>
          <p:cNvSpPr>
            <a:spLocks noGrp="1"/>
          </p:cNvSpPr>
          <p:nvPr>
            <p:ph type="title"/>
          </p:nvPr>
        </p:nvSpPr>
        <p:spPr>
          <a:xfrm>
            <a:off x="666235" y="271849"/>
            <a:ext cx="16878300" cy="1663307"/>
          </a:xfrm>
        </p:spPr>
        <p:txBody>
          <a:bodyPr anchor="b">
            <a:normAutofit/>
          </a:bodyPr>
          <a:lstStyle/>
          <a:p>
            <a:r>
              <a:rPr lang="en-US" sz="4800" dirty="0"/>
              <a:t>My typical project organization system</a:t>
            </a:r>
            <a:endParaRPr lang="en-US" dirty="0"/>
          </a:p>
        </p:txBody>
      </p:sp>
      <p:sp>
        <p:nvSpPr>
          <p:cNvPr id="12" name="Slide Number Placeholder 3">
            <a:extLst>
              <a:ext uri="{FF2B5EF4-FFF2-40B4-BE49-F238E27FC236}">
                <a16:creationId xmlns:a16="http://schemas.microsoft.com/office/drawing/2014/main" id="{FDEBBC1B-5C29-C7F6-2A08-BB77746A0BFB}"/>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4" name="Picture 3" descr="A screenshot of a computer&#10;&#10;Description automatically generated">
            <a:extLst>
              <a:ext uri="{FF2B5EF4-FFF2-40B4-BE49-F238E27FC236}">
                <a16:creationId xmlns:a16="http://schemas.microsoft.com/office/drawing/2014/main" id="{D20A68E6-0227-5A20-47BA-C5B808F10335}"/>
              </a:ext>
            </a:extLst>
          </p:cNvPr>
          <p:cNvPicPr>
            <a:picLocks noChangeAspect="1"/>
          </p:cNvPicPr>
          <p:nvPr/>
        </p:nvPicPr>
        <p:blipFill>
          <a:blip r:embed="rId3"/>
          <a:srcRect l="5917"/>
          <a:stretch/>
        </p:blipFill>
        <p:spPr>
          <a:xfrm>
            <a:off x="4370879" y="2886316"/>
            <a:ext cx="9528704" cy="5457570"/>
          </a:xfrm>
          <a:prstGeom prst="rect">
            <a:avLst/>
          </a:prstGeom>
        </p:spPr>
      </p:pic>
      <p:sp>
        <p:nvSpPr>
          <p:cNvPr id="5" name="Rectangle 4">
            <a:extLst>
              <a:ext uri="{FF2B5EF4-FFF2-40B4-BE49-F238E27FC236}">
                <a16:creationId xmlns:a16="http://schemas.microsoft.com/office/drawing/2014/main" id="{69B5802E-D124-1406-DF65-76FA8A042A3E}"/>
              </a:ext>
            </a:extLst>
          </p:cNvPr>
          <p:cNvSpPr/>
          <p:nvPr/>
        </p:nvSpPr>
        <p:spPr>
          <a:xfrm rot="5400000">
            <a:off x="8892491" y="-1816725"/>
            <a:ext cx="503016" cy="95287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2FC811-2BD2-084F-EBA5-1DBE5DE5CBC3}"/>
              </a:ext>
            </a:extLst>
          </p:cNvPr>
          <p:cNvSpPr/>
          <p:nvPr/>
        </p:nvSpPr>
        <p:spPr>
          <a:xfrm rot="5400000">
            <a:off x="8911177" y="3763628"/>
            <a:ext cx="388415" cy="95287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2C8E10-6DEE-A550-6ED1-2847C39AD850}"/>
              </a:ext>
            </a:extLst>
          </p:cNvPr>
          <p:cNvSpPr/>
          <p:nvPr/>
        </p:nvSpPr>
        <p:spPr>
          <a:xfrm rot="5400000">
            <a:off x="4203285" y="4219018"/>
            <a:ext cx="2867172" cy="1342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E7F7B8-1C8C-0F46-9E71-A3AD042668AA}"/>
              </a:ext>
            </a:extLst>
          </p:cNvPr>
          <p:cNvSpPr/>
          <p:nvPr/>
        </p:nvSpPr>
        <p:spPr>
          <a:xfrm rot="5400000">
            <a:off x="5955532" y="6205113"/>
            <a:ext cx="150470" cy="416688"/>
          </a:xfrm>
          <a:prstGeom prst="rect">
            <a:avLst/>
          </a:prstGeom>
          <a:solidFill>
            <a:srgbClr val="464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F64C3A-8C69-1C9D-EEA6-BD220EB70289}"/>
              </a:ext>
            </a:extLst>
          </p:cNvPr>
          <p:cNvSpPr/>
          <p:nvPr/>
        </p:nvSpPr>
        <p:spPr>
          <a:xfrm rot="5400000">
            <a:off x="5399589" y="6093286"/>
            <a:ext cx="474564" cy="1342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Free business and finance icons">
            <a:extLst>
              <a:ext uri="{FF2B5EF4-FFF2-40B4-BE49-F238E27FC236}">
                <a16:creationId xmlns:a16="http://schemas.microsoft.com/office/drawing/2014/main" id="{248DBD31-2249-566C-6088-EFF7CB5C8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658AAF0-2FD9-0AD1-D2DC-A852D15F897B}"/>
              </a:ext>
            </a:extLst>
          </p:cNvPr>
          <p:cNvSpPr/>
          <p:nvPr/>
        </p:nvSpPr>
        <p:spPr>
          <a:xfrm rot="5400000">
            <a:off x="7349627" y="3692030"/>
            <a:ext cx="225287" cy="1534653"/>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263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7AAB6-2130-5DAD-58AB-55908CAEF93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C7AA45-CCC1-2496-075D-3BDB39A30F3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CF286B68-0784-9723-26A4-1C2428AF25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660E1D64-E75F-DAD4-F767-1EC31533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20DBB3-816B-42AC-2D88-AAD6089568F4}"/>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E480F7A5-F720-644F-7072-256E3A8AFB3A}"/>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FEE5B9C3-BE03-47FF-DAD9-B1CFAD375C7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F146A085-3053-F198-8F4A-6DEB1240AEAE}"/>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AE8E-4465-13C2-EC4F-05798225B54E}"/>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B6F7BD3-DA89-96B1-EE11-A2519E28753D}"/>
              </a:ext>
            </a:extLst>
          </p:cNvPr>
          <p:cNvGraphicFramePr>
            <a:graphicFrameLocks noGrp="1"/>
          </p:cNvGraphicFramePr>
          <p:nvPr>
            <p:extLst>
              <p:ext uri="{D42A27DB-BD31-4B8C-83A1-F6EECF244321}">
                <p14:modId xmlns:p14="http://schemas.microsoft.com/office/powerpoint/2010/main" val="3046616973"/>
              </p:ext>
            </p:extLst>
          </p:nvPr>
        </p:nvGraphicFramePr>
        <p:xfrm>
          <a:off x="2616463" y="5682148"/>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5" name="Rectangle 4">
            <a:extLst>
              <a:ext uri="{FF2B5EF4-FFF2-40B4-BE49-F238E27FC236}">
                <a16:creationId xmlns:a16="http://schemas.microsoft.com/office/drawing/2014/main" id="{CF1DF831-0D2B-DBC9-C8C7-3AA7C07F054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031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60DA7-DFB6-E616-4C20-C2B8BC99442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7D7C36-56F3-555F-6575-8EBE954912C5}"/>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3D8E113A-10BD-E4BA-ABA2-9B6CD0A7B665}"/>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8443513E-733D-8075-39E9-042A58DC0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4BA1D0-E994-E174-DC9C-B695E54A4343}"/>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04D4E258-9413-296D-A51E-AE819767F1B2}"/>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9197F675-A1D1-1BE4-7713-CFB0EE7CE0A0}"/>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183FBDF-F6F0-5DCA-17AA-C359AF63A24F}"/>
              </a:ext>
            </a:extLst>
          </p:cNvPr>
          <p:cNvGraphicFramePr>
            <a:graphicFrameLocks noGrp="1"/>
          </p:cNvGraphicFramePr>
          <p:nvPr>
            <p:extLst>
              <p:ext uri="{D42A27DB-BD31-4B8C-83A1-F6EECF244321}">
                <p14:modId xmlns:p14="http://schemas.microsoft.com/office/powerpoint/2010/main" val="3011687500"/>
              </p:ext>
            </p:extLst>
          </p:nvPr>
        </p:nvGraphicFramePr>
        <p:xfrm>
          <a:off x="1525649" y="6113487"/>
          <a:ext cx="16157312" cy="249936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1303020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0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0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harmony_integration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liger_integration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6" name="Rectangle 5">
            <a:extLst>
              <a:ext uri="{FF2B5EF4-FFF2-40B4-BE49-F238E27FC236}">
                <a16:creationId xmlns:a16="http://schemas.microsoft.com/office/drawing/2014/main" id="{B38CD92A-89F1-7C13-D95F-A2175F807BA1}"/>
              </a:ext>
            </a:extLst>
          </p:cNvPr>
          <p:cNvSpPr/>
          <p:nvPr/>
        </p:nvSpPr>
        <p:spPr>
          <a:xfrm>
            <a:off x="1614521" y="3730713"/>
            <a:ext cx="16130554" cy="1890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55C79A-DBBC-20A0-807E-BBF03FE6E2A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52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2738F-9727-82BC-B99C-CBF7345A0CB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77EDB2-1EDC-4AA8-F192-8DDFF93F66A6}"/>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9906FE4-F318-4003-7B2C-13FF408FFF6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0B14AD44-2953-7862-DDA8-DE5053563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243C3A1-F8F5-D61B-79B1-524FC4D4229D}"/>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1DB22DBD-0759-BE80-956C-9FFDE79D71C1}"/>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3BBB1714-DA15-9BC0-92AB-C7F79465C1D0}"/>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174C5C7-2543-FEAF-A851-CED2397942FE}"/>
              </a:ext>
            </a:extLst>
          </p:cNvPr>
          <p:cNvGraphicFramePr>
            <a:graphicFrameLocks noGrp="1"/>
          </p:cNvGraphicFramePr>
          <p:nvPr>
            <p:extLst>
              <p:ext uri="{D42A27DB-BD31-4B8C-83A1-F6EECF244321}">
                <p14:modId xmlns:p14="http://schemas.microsoft.com/office/powerpoint/2010/main" val="2760044025"/>
              </p:ext>
            </p:extLst>
          </p:nvPr>
        </p:nvGraphicFramePr>
        <p:xfrm>
          <a:off x="3591749" y="6234634"/>
          <a:ext cx="11104501" cy="1188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7977389">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cluster-cell-calling</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find-markers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6" name="Rectangle 5">
            <a:extLst>
              <a:ext uri="{FF2B5EF4-FFF2-40B4-BE49-F238E27FC236}">
                <a16:creationId xmlns:a16="http://schemas.microsoft.com/office/drawing/2014/main" id="{19325349-8E1D-CEF7-0FD3-82DDEC6A731B}"/>
              </a:ext>
            </a:extLst>
          </p:cNvPr>
          <p:cNvSpPr/>
          <p:nvPr/>
        </p:nvSpPr>
        <p:spPr>
          <a:xfrm>
            <a:off x="1614521" y="4200525"/>
            <a:ext cx="16130554" cy="142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AF38DB-331A-5DD4-D4CF-7AAD105DD61F}"/>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527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DDD3-1A24-F2D8-2DBF-12DEB94F682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68F7671-1DF5-4A67-772D-DC23A299540B}"/>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7A7CB1AF-9E78-5E50-6ED2-99DD5B0C77A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870368BB-F0B4-A419-F2AD-4EC518D31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2E3C9A-17E2-08F0-7259-F9A185D70DAF}"/>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97F1007E-2197-450F-2583-52CB4849B10B}"/>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BDA358A7-7908-48F9-4CCA-477593A8499B}"/>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064DF7-A654-AEE0-1DF8-B51EB6C60F04}"/>
              </a:ext>
            </a:extLst>
          </p:cNvPr>
          <p:cNvSpPr/>
          <p:nvPr/>
        </p:nvSpPr>
        <p:spPr>
          <a:xfrm>
            <a:off x="1614521" y="5143499"/>
            <a:ext cx="16130554" cy="477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E836D81-F700-24D6-41BE-7792829E432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146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62267-897B-E706-A156-D19BC0BB67F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243B7C2-E9E3-73DA-B555-385FA89AD230}"/>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BAAB106-293E-108F-A768-1DE1903C79B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6EC3B7E3-0290-6EE8-91A4-A50CB10F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4BB2-FCE0-90E6-3784-24A608A3DB33}"/>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724C62DE-8A41-D3DD-D202-F270B1F8303A}"/>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F1BA5A48-2AB2-F096-DA10-FD6FD8741AED}"/>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31713C8-DB18-A576-AE09-E4226950BA10}"/>
              </a:ext>
            </a:extLst>
          </p:cNvPr>
          <p:cNvGraphicFramePr>
            <a:graphicFrameLocks noGrp="1"/>
          </p:cNvGraphicFramePr>
          <p:nvPr>
            <p:extLst>
              <p:ext uri="{D42A27DB-BD31-4B8C-83A1-F6EECF244321}">
                <p14:modId xmlns:p14="http://schemas.microsoft.com/office/powerpoint/2010/main" val="3485242099"/>
              </p:ext>
            </p:extLst>
          </p:nvPr>
        </p:nvGraphicFramePr>
        <p:xfrm>
          <a:off x="2648362" y="6145530"/>
          <a:ext cx="12953176" cy="1820315"/>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4852164">
                  <a:extLst>
                    <a:ext uri="{9D8B030D-6E8A-4147-A177-3AD203B41FA5}">
                      <a16:colId xmlns:a16="http://schemas.microsoft.com/office/drawing/2014/main" val="4175033574"/>
                    </a:ext>
                  </a:extLst>
                </a:gridCol>
                <a:gridCol w="7729537">
                  <a:extLst>
                    <a:ext uri="{9D8B030D-6E8A-4147-A177-3AD203B41FA5}">
                      <a16:colId xmlns:a16="http://schemas.microsoft.com/office/drawing/2014/main" val="345869976"/>
                    </a:ext>
                  </a:extLst>
                </a:gridCol>
              </a:tblGrid>
              <a:tr h="418235">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-broad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-fine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5" name="Rectangle 4">
            <a:extLst>
              <a:ext uri="{FF2B5EF4-FFF2-40B4-BE49-F238E27FC236}">
                <a16:creationId xmlns:a16="http://schemas.microsoft.com/office/drawing/2014/main" id="{693509FE-2F5C-B381-27BC-CC9A203EB735}"/>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370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2F03C400-5F5A-C55C-4F78-B79857E67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4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7D6EE-42EF-8BB5-D3B4-3E5FC5AD1C2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56A517-7DF4-253F-2776-999B35712B7B}"/>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7476351-ECE0-6FA1-E13A-E03234E71B8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A932675E-B6C3-0B41-A69B-D417E8D43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89F34F-F7F8-D737-EA05-DA3507340073}"/>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4" name="Rectangle 3">
            <a:extLst>
              <a:ext uri="{FF2B5EF4-FFF2-40B4-BE49-F238E27FC236}">
                <a16:creationId xmlns:a16="http://schemas.microsoft.com/office/drawing/2014/main" id="{BE486DCD-CE80-663B-5AEB-5A749F76D5BA}"/>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5" name="Rectangle 4">
            <a:extLst>
              <a:ext uri="{FF2B5EF4-FFF2-40B4-BE49-F238E27FC236}">
                <a16:creationId xmlns:a16="http://schemas.microsoft.com/office/drawing/2014/main" id="{3525C8B8-F3D2-10BF-7EC0-D4B1E496F5A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7" name="Rectangle 6">
            <a:extLst>
              <a:ext uri="{FF2B5EF4-FFF2-40B4-BE49-F238E27FC236}">
                <a16:creationId xmlns:a16="http://schemas.microsoft.com/office/drawing/2014/main" id="{3A22CA34-8B7C-719B-49D9-2AEC4316FEB5}"/>
              </a:ext>
            </a:extLst>
          </p:cNvPr>
          <p:cNvSpPr/>
          <p:nvPr/>
        </p:nvSpPr>
        <p:spPr>
          <a:xfrm>
            <a:off x="1012594" y="2633984"/>
            <a:ext cx="16718194" cy="477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085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pic>
        <p:nvPicPr>
          <p:cNvPr id="4" name="Picture 3" descr="A screenshot of a computer&#10;&#10;Description automatically generated">
            <a:extLst>
              <a:ext uri="{FF2B5EF4-FFF2-40B4-BE49-F238E27FC236}">
                <a16:creationId xmlns:a16="http://schemas.microsoft.com/office/drawing/2014/main" id="{1DEE6F25-6AAB-04F2-EA52-3B9C64651B1C}"/>
              </a:ext>
            </a:extLst>
          </p:cNvPr>
          <p:cNvPicPr>
            <a:picLocks noChangeAspect="1"/>
          </p:cNvPicPr>
          <p:nvPr/>
        </p:nvPicPr>
        <p:blipFill>
          <a:blip r:embed="rId4"/>
          <a:srcRect b="54969"/>
          <a:stretch/>
        </p:blipFill>
        <p:spPr>
          <a:xfrm>
            <a:off x="2597150" y="4070014"/>
            <a:ext cx="12006448" cy="2953085"/>
          </a:xfrm>
          <a:prstGeom prst="rect">
            <a:avLst/>
          </a:prstGeom>
        </p:spPr>
      </p:pic>
    </p:spTree>
    <p:extLst>
      <p:ext uri="{BB962C8B-B14F-4D97-AF65-F5344CB8AC3E}">
        <p14:creationId xmlns:p14="http://schemas.microsoft.com/office/powerpoint/2010/main" val="2966497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25EB27-1E86-CE02-9460-CA828B0D24C6}"/>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spTree>
    <p:extLst>
      <p:ext uri="{BB962C8B-B14F-4D97-AF65-F5344CB8AC3E}">
        <p14:creationId xmlns:p14="http://schemas.microsoft.com/office/powerpoint/2010/main" val="1710492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running and summarizing Cell Ranger count for single or multiple libraries.</a:t>
            </a:r>
          </a:p>
        </p:txBody>
      </p:sp>
    </p:spTree>
    <p:extLst>
      <p:ext uri="{BB962C8B-B14F-4D97-AF65-F5344CB8AC3E}">
        <p14:creationId xmlns:p14="http://schemas.microsoft.com/office/powerpoint/2010/main" val="2676159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9D0F7D-C36E-72DB-6AD0-A180056668B7}"/>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estimating QC metrics and filtering low quality cells.</a:t>
            </a:r>
          </a:p>
        </p:txBody>
      </p:sp>
    </p:spTree>
    <p:extLst>
      <p:ext uri="{BB962C8B-B14F-4D97-AF65-F5344CB8AC3E}">
        <p14:creationId xmlns:p14="http://schemas.microsoft.com/office/powerpoint/2010/main" val="426610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Integrative analysis.</a:t>
            </a:r>
          </a:p>
        </p:txBody>
      </p:sp>
    </p:spTree>
    <p:extLst>
      <p:ext uri="{BB962C8B-B14F-4D97-AF65-F5344CB8AC3E}">
        <p14:creationId xmlns:p14="http://schemas.microsoft.com/office/powerpoint/2010/main" val="1853285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cluster cell calling and gene marker analysis.</a:t>
            </a:r>
          </a:p>
        </p:txBody>
      </p:sp>
    </p:spTree>
    <p:extLst>
      <p:ext uri="{BB962C8B-B14F-4D97-AF65-F5344CB8AC3E}">
        <p14:creationId xmlns:p14="http://schemas.microsoft.com/office/powerpoint/2010/main" val="69433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To remove clusters and repeat steps (4) and (5), e.g. for PDX experiments.</a:t>
            </a:r>
          </a:p>
        </p:txBody>
      </p:sp>
    </p:spTree>
    <p:extLst>
      <p:ext uri="{BB962C8B-B14F-4D97-AF65-F5344CB8AC3E}">
        <p14:creationId xmlns:p14="http://schemas.microsoft.com/office/powerpoint/2010/main" val="3982698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annotating cell types.</a:t>
            </a:r>
          </a:p>
        </p:txBody>
      </p:sp>
    </p:spTree>
    <p:extLst>
      <p:ext uri="{BB962C8B-B14F-4D97-AF65-F5344CB8AC3E}">
        <p14:creationId xmlns:p14="http://schemas.microsoft.com/office/powerpoint/2010/main" val="117943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3" y="2865715"/>
            <a:ext cx="12680140" cy="1685846"/>
          </a:xfrm>
          <a:prstGeom prst="rect">
            <a:avLst/>
          </a:prstGeom>
          <a:noFill/>
        </p:spPr>
        <p:txBody>
          <a:bodyPr wrap="square">
            <a:spAutoFit/>
          </a:bodyPr>
          <a:lstStyle/>
          <a:p>
            <a:pPr>
              <a:lnSpc>
                <a:spcPct val="150000"/>
              </a:lnSpc>
            </a:pPr>
            <a:r>
              <a:rPr lang="en-US" sz="2400" dirty="0"/>
              <a:t>🎉  Testing phase: code review process</a:t>
            </a:r>
          </a:p>
          <a:p>
            <a:pPr>
              <a:lnSpc>
                <a:spcPct val="150000"/>
              </a:lnSpc>
            </a:pPr>
            <a:r>
              <a:rPr lang="en-US" sz="2400" dirty="0"/>
              <a:t>🐛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06751" y="2632426"/>
            <a:ext cx="12937862" cy="358437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200" dirty="0"/>
              <a:t>`clone-phylogeny-analysis` module</a:t>
            </a:r>
          </a:p>
          <a:p>
            <a:pPr marL="914400" lvl="1" indent="-457200">
              <a:lnSpc>
                <a:spcPct val="150000"/>
              </a:lnSpc>
              <a:buFont typeface="Arial" panose="020B0604020202020204" pitchFamily="34" charset="0"/>
              <a:buChar char="•"/>
            </a:pPr>
            <a:r>
              <a:rPr lang="en-US" sz="2200" dirty="0"/>
              <a:t>`infer-tumor-microenvironment-analysis` module</a:t>
            </a:r>
          </a:p>
          <a:p>
            <a:pPr marL="914400" lvl="1" indent="-457200">
              <a:lnSpc>
                <a:spcPct val="150000"/>
              </a:lnSpc>
              <a:buFont typeface="Arial" panose="020B0604020202020204" pitchFamily="34" charset="0"/>
              <a:buChar char="•"/>
            </a:pPr>
            <a:r>
              <a:rPr lang="en-US" sz="2200" dirty="0"/>
              <a:t>`de-analysis` module</a:t>
            </a:r>
          </a:p>
          <a:p>
            <a:pPr marL="914400" lvl="1" indent="-457200">
              <a:lnSpc>
                <a:spcPct val="150000"/>
              </a:lnSpc>
              <a:buFont typeface="Arial" panose="020B0604020202020204" pitchFamily="34" charset="0"/>
              <a:buChar char="•"/>
            </a:pPr>
            <a:r>
              <a:rPr lang="en-US" sz="2200" dirty="0"/>
              <a:t>`trajectories-</a:t>
            </a:r>
            <a:r>
              <a:rPr lang="en-US" sz="2200" dirty="0" err="1"/>
              <a:t>pseudotime</a:t>
            </a:r>
            <a:r>
              <a:rPr lang="en-US" sz="2200" dirty="0"/>
              <a:t>-analysis` module</a:t>
            </a:r>
          </a:p>
          <a:p>
            <a:pPr marL="914400" lvl="1" indent="-457200">
              <a:lnSpc>
                <a:spcPct val="150000"/>
              </a:lnSpc>
              <a:buFont typeface="Arial" panose="020B0604020202020204" pitchFamily="34" charset="0"/>
              <a:buChar char="•"/>
            </a:pPr>
            <a:r>
              <a:rPr lang="en-US" sz="2200" dirty="0"/>
              <a:t>`</a:t>
            </a:r>
            <a:r>
              <a:rPr lang="en-US" sz="2200" dirty="0" err="1"/>
              <a:t>rna</a:t>
            </a:r>
            <a:r>
              <a:rPr lang="en-US" sz="2200" dirty="0"/>
              <a:t>-velocity-analysis` module</a:t>
            </a:r>
          </a:p>
          <a:p>
            <a:pPr marL="914400" lvl="1" indent="-457200">
              <a:lnSpc>
                <a:spcPct val="150000"/>
              </a:lnSpc>
              <a:buFont typeface="Arial" panose="020B0604020202020204" pitchFamily="34" charset="0"/>
              <a:buChar char="•"/>
            </a:pPr>
            <a:r>
              <a:rPr lang="en-US" sz="2200" dirty="0"/>
              <a:t>`cell-types-annotation` module: using custom atlas reference or gene signature score</a:t>
            </a:r>
          </a:p>
          <a:p>
            <a:pPr marL="914400" lvl="1" indent="-457200">
              <a:lnSpc>
                <a:spcPct val="150000"/>
              </a:lnSpc>
              <a:buFont typeface="Arial" panose="020B0604020202020204" pitchFamily="34" charset="0"/>
              <a:buChar char="•"/>
            </a:pPr>
            <a:r>
              <a:rPr lang="en-US" sz="2200" dirty="0"/>
              <a:t>…</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i="0" u="none" strike="noStrike" dirty="0">
                <a:effectLst/>
              </a:rPr>
              <a:t>./resources/links-to-</a:t>
            </a:r>
            <a:r>
              <a:rPr lang="en-US" sz="2400" i="0" u="none" strike="noStrike" dirty="0" err="1">
                <a:effectLst/>
              </a:rPr>
              <a:t>resources.md</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41</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23981</TotalTime>
  <Words>2985</Words>
  <Application>Microsoft Macintosh PowerPoint</Application>
  <PresentationFormat>Custom</PresentationFormat>
  <Paragraphs>424</Paragraphs>
  <Slides>41</Slides>
  <Notes>41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Forking a repository on GitHub</vt:lpstr>
      <vt:lpstr>Forking a repository on GitHub</vt:lpstr>
      <vt:lpstr>Forking a repository on GitHub</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My typical project organization system</vt:lpstr>
      <vt:lpstr>ScRNASeqSnap analysis modules</vt:lpstr>
      <vt:lpstr>ScRNASeqSnap analysis modules</vt:lpstr>
      <vt:lpstr>ScRNASeqSnap analysis modules</vt:lpstr>
      <vt:lpstr>ScRNASeqSnap analysis modules</vt:lpstr>
      <vt:lpstr>ScRNASeqSnap analysis modules</vt:lpstr>
      <vt:lpstr>ScRNASeqSnap analysis modules</vt:lpstr>
      <vt:lpstr>ScRNASeqSnap analysis modules</vt:lpstr>
      <vt:lpstr>ScRNASeqSnap analysis modules</vt:lpstr>
      <vt:lpstr>Reviewing Results, Plots, and Reports</vt:lpstr>
      <vt:lpstr>Reviewing Results, Plots, and Reports</vt:lpstr>
      <vt:lpstr>`fastqc-analysis` module</vt:lpstr>
      <vt:lpstr>`fastqc-analysis` module</vt:lpstr>
      <vt:lpstr>`cellranger-analysis` module</vt:lpstr>
      <vt:lpstr>`upstream-analysis` module</vt:lpstr>
      <vt:lpstr>`integrative-analysis` module</vt:lpstr>
      <vt:lpstr>`cluster-cell-calling` module</vt:lpstr>
      <vt:lpstr>`cell-contamination-removal-analysis` module - optional</vt:lpstr>
      <vt:lpstr>`cell-types-annotation` module</vt:lpstr>
      <vt:lpstr>Next steps</vt:lpstr>
      <vt:lpstr>PowerPoint Presentation</vt:lpstr>
      <vt:lpstr>More resources 🎉</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434</cp:revision>
  <cp:lastPrinted>2024-10-09T20:17:08Z</cp:lastPrinted>
  <dcterms:created xsi:type="dcterms:W3CDTF">2023-11-09T14:55:27Z</dcterms:created>
  <dcterms:modified xsi:type="dcterms:W3CDTF">2024-11-19T23:29:41Z</dcterms:modified>
</cp:coreProperties>
</file>